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7" r:id="rId3"/>
    <p:sldId id="295" r:id="rId4"/>
    <p:sldId id="296" r:id="rId5"/>
    <p:sldId id="297" r:id="rId6"/>
    <p:sldId id="298" r:id="rId7"/>
    <p:sldId id="300" r:id="rId8"/>
    <p:sldId id="302" r:id="rId9"/>
    <p:sldId id="301" r:id="rId10"/>
    <p:sldId id="303" r:id="rId11"/>
    <p:sldId id="305" r:id="rId12"/>
    <p:sldId id="307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9" r:id="rId21"/>
    <p:sldId id="315" r:id="rId22"/>
    <p:sldId id="316" r:id="rId23"/>
    <p:sldId id="317" r:id="rId24"/>
    <p:sldId id="318" r:id="rId25"/>
    <p:sldId id="320" r:id="rId26"/>
    <p:sldId id="314" r:id="rId27"/>
    <p:sldId id="304" r:id="rId28"/>
    <p:sldId id="289" r:id="rId29"/>
    <p:sldId id="292" r:id="rId30"/>
    <p:sldId id="321" r:id="rId31"/>
    <p:sldId id="266" r:id="rId32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A7E8FF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52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DB3DC-BA44-4CFD-90AC-8EF36F6012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7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5">
              <a:lumMod val="20000"/>
              <a:lumOff val="8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rgbClr val="A7E8FF"/>
          </a:solidFill>
          <a:ln>
            <a:solidFill>
              <a:srgbClr val="79D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10.xml"/><Relationship Id="rId1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12" Type="http://schemas.openxmlformats.org/officeDocument/2006/relationships/image" Target="../media/image14.jpeg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slide" Target="slide9.xml"/><Relationship Id="rId5" Type="http://schemas.openxmlformats.org/officeDocument/2006/relationships/slide" Target="slide13.xml"/><Relationship Id="rId15" Type="http://schemas.openxmlformats.org/officeDocument/2006/relationships/slide" Target="slide11.xml"/><Relationship Id="rId10" Type="http://schemas.openxmlformats.org/officeDocument/2006/relationships/image" Target="../media/image20.jpeg"/><Relationship Id="rId19" Type="http://schemas.openxmlformats.org/officeDocument/2006/relationships/slide" Target="slide15.xml"/><Relationship Id="rId4" Type="http://schemas.openxmlformats.org/officeDocument/2006/relationships/image" Target="../media/image27.jpg"/><Relationship Id="rId9" Type="http://schemas.openxmlformats.org/officeDocument/2006/relationships/slide" Target="slide16.xml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slide" Target="slide27.xml"/><Relationship Id="rId18" Type="http://schemas.openxmlformats.org/officeDocument/2006/relationships/image" Target="../media/image38.jpeg"/><Relationship Id="rId3" Type="http://schemas.openxmlformats.org/officeDocument/2006/relationships/slide" Target="slide21.xml"/><Relationship Id="rId7" Type="http://schemas.openxmlformats.org/officeDocument/2006/relationships/slide" Target="slide23.xml"/><Relationship Id="rId12" Type="http://schemas.openxmlformats.org/officeDocument/2006/relationships/image" Target="../media/image35.jpeg"/><Relationship Id="rId17" Type="http://schemas.openxmlformats.org/officeDocument/2006/relationships/slide" Target="slide24.xml"/><Relationship Id="rId2" Type="http://schemas.openxmlformats.org/officeDocument/2006/relationships/image" Target="../media/image12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slide" Target="slide26.xml"/><Relationship Id="rId5" Type="http://schemas.openxmlformats.org/officeDocument/2006/relationships/slide" Target="slide22.xml"/><Relationship Id="rId15" Type="http://schemas.openxmlformats.org/officeDocument/2006/relationships/slide" Target="slide20.xm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slide" Target="slide25.xml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39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0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1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2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3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4.jp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7.jpeg"/><Relationship Id="rId18" Type="http://schemas.openxmlformats.org/officeDocument/2006/relationships/slide" Target="slide27.xml"/><Relationship Id="rId3" Type="http://schemas.openxmlformats.org/officeDocument/2006/relationships/image" Target="../media/image45.jpeg"/><Relationship Id="rId7" Type="http://schemas.openxmlformats.org/officeDocument/2006/relationships/image" Target="../media/image32.jpeg"/><Relationship Id="rId12" Type="http://schemas.openxmlformats.org/officeDocument/2006/relationships/slide" Target="slide20.xml"/><Relationship Id="rId17" Type="http://schemas.openxmlformats.org/officeDocument/2006/relationships/image" Target="../media/image35.jpeg"/><Relationship Id="rId2" Type="http://schemas.openxmlformats.org/officeDocument/2006/relationships/image" Target="../media/image12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8.jpeg"/><Relationship Id="rId10" Type="http://schemas.openxmlformats.org/officeDocument/2006/relationships/slide" Target="slide25.xml"/><Relationship Id="rId19" Type="http://schemas.openxmlformats.org/officeDocument/2006/relationships/image" Target="../media/image36.jpeg"/><Relationship Id="rId4" Type="http://schemas.openxmlformats.org/officeDocument/2006/relationships/slide" Target="slide21.xml"/><Relationship Id="rId9" Type="http://schemas.openxmlformats.org/officeDocument/2006/relationships/image" Target="../media/image33.jpeg"/><Relationship Id="rId1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slide" Target="slide24.xml"/><Relationship Id="rId18" Type="http://schemas.openxmlformats.org/officeDocument/2006/relationships/image" Target="../media/image36.jpeg"/><Relationship Id="rId3" Type="http://schemas.openxmlformats.org/officeDocument/2006/relationships/slide" Target="slide21.xml"/><Relationship Id="rId7" Type="http://schemas.openxmlformats.org/officeDocument/2006/relationships/slide" Target="slide23.xml"/><Relationship Id="rId12" Type="http://schemas.openxmlformats.org/officeDocument/2006/relationships/image" Target="../media/image37.jpeg"/><Relationship Id="rId17" Type="http://schemas.openxmlformats.org/officeDocument/2006/relationships/slide" Target="slide27.xml"/><Relationship Id="rId2" Type="http://schemas.openxmlformats.org/officeDocument/2006/relationships/image" Target="../media/image46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slide" Target="slide20.xml"/><Relationship Id="rId5" Type="http://schemas.openxmlformats.org/officeDocument/2006/relationships/slide" Target="slide22.xml"/><Relationship Id="rId15" Type="http://schemas.openxmlformats.org/officeDocument/2006/relationships/slide" Target="slide26.xml"/><Relationship Id="rId10" Type="http://schemas.openxmlformats.org/officeDocument/2006/relationships/image" Target="../media/image34.jpeg"/><Relationship Id="rId19" Type="http://schemas.openxmlformats.org/officeDocument/2006/relationships/image" Target="../media/image12.png"/><Relationship Id="rId4" Type="http://schemas.openxmlformats.org/officeDocument/2006/relationships/image" Target="../media/image31.jpeg"/><Relationship Id="rId9" Type="http://schemas.openxmlformats.org/officeDocument/2006/relationships/slide" Target="slide25.xml"/><Relationship Id="rId1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4.xml"/><Relationship Id="rId18" Type="http://schemas.openxmlformats.org/officeDocument/2006/relationships/image" Target="../media/image20.jpeg"/><Relationship Id="rId3" Type="http://schemas.openxmlformats.org/officeDocument/2006/relationships/slide" Target="slide13.xml"/><Relationship Id="rId7" Type="http://schemas.openxmlformats.org/officeDocument/2006/relationships/slide" Target="slide10.xml"/><Relationship Id="rId12" Type="http://schemas.openxmlformats.org/officeDocument/2006/relationships/image" Target="../media/image17.jpeg"/><Relationship Id="rId17" Type="http://schemas.openxmlformats.org/officeDocument/2006/relationships/slide" Target="slide16.xml"/><Relationship Id="rId2" Type="http://schemas.openxmlformats.org/officeDocument/2006/relationships/image" Target="../media/image12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5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11.xml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jpeg"/><Relationship Id="rId18" Type="http://schemas.openxmlformats.org/officeDocument/2006/relationships/slide" Target="slide15.xml"/><Relationship Id="rId3" Type="http://schemas.openxmlformats.org/officeDocument/2006/relationships/image" Target="../media/image21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image" Target="../media/image12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8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16.jpeg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189434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050" y="155758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 Где живут белые медведи?»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46934" y="3165476"/>
            <a:ext cx="5073352" cy="1402230"/>
            <a:chOff x="3646934" y="3165476"/>
            <a:chExt cx="5073352" cy="1402230"/>
          </a:xfrm>
        </p:grpSpPr>
        <p:pic>
          <p:nvPicPr>
            <p:cNvPr id="11" name="Picture 2" descr="http://images.vfl.ru/ii/1451587107/c500aeec/10922312_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238" y="3165476"/>
              <a:ext cx="2337048" cy="14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ages.vfl.ru/ii/1451587107/c500aeec/10922312_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6934" y="3165476"/>
              <a:ext cx="2337048" cy="14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2" name="Picture 4" descr="http://oimagea8.ydstatic.com/image?url=http://img.earthshots.org/2009/600/043.jpg&amp;product=PICDICT_EDI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358900" y="1906582"/>
            <a:ext cx="5588625" cy="418750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9798" y="1909210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Песец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Это </a:t>
            </a:r>
            <a:r>
              <a:rPr lang="ru-RU" sz="2400" b="1" dirty="0">
                <a:latin typeface="Comic Sans MS" pitchFamily="66" charset="0"/>
              </a:rPr>
              <a:t>хищник зверёк, </a:t>
            </a:r>
            <a:r>
              <a:rPr lang="ru-RU" sz="2400" b="1" dirty="0" smtClean="0">
                <a:latin typeface="Comic Sans MS" pitchFamily="66" charset="0"/>
              </a:rPr>
              <a:t>имеет пушистый хвост, который  </a:t>
            </a:r>
            <a:r>
              <a:rPr lang="ru-RU" sz="2400" b="1" dirty="0">
                <a:latin typeface="Comic Sans MS" pitchFamily="66" charset="0"/>
              </a:rPr>
              <a:t>составляет в длину 25-30 см. </a:t>
            </a:r>
            <a:r>
              <a:rPr lang="ru-RU" sz="2400" b="1" dirty="0" smtClean="0">
                <a:latin typeface="Comic Sans MS" pitchFamily="66" charset="0"/>
              </a:rPr>
              <a:t>Подошвы </a:t>
            </a:r>
            <a:r>
              <a:rPr lang="ru-RU" sz="2400" b="1" dirty="0">
                <a:latin typeface="Comic Sans MS" pitchFamily="66" charset="0"/>
              </a:rPr>
              <a:t>лап надёжно укрыты волосяным покровом.</a:t>
            </a:r>
          </a:p>
        </p:txBody>
      </p:sp>
      <p:pic>
        <p:nvPicPr>
          <p:cNvPr id="29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-254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4098" name="Picture 2" descr="http://animalsfoto.com/photo/c6/c62868578ac4350b1af4558bec9879a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01" y="1917626"/>
            <a:ext cx="5568619" cy="4176464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82089" y="1909210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Тюлень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2719" y="172624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У этого животного в </a:t>
            </a:r>
            <a:r>
              <a:rPr lang="ru-RU" sz="2400" b="1" dirty="0">
                <a:latin typeface="Comic Sans MS" pitchFamily="66" charset="0"/>
              </a:rPr>
              <a:t>теле очень </a:t>
            </a:r>
            <a:r>
              <a:rPr lang="ru-RU" sz="2400" b="1" dirty="0" smtClean="0">
                <a:latin typeface="Comic Sans MS" pitchFamily="66" charset="0"/>
              </a:rPr>
              <a:t>много жира. </a:t>
            </a:r>
            <a:r>
              <a:rPr lang="ru-RU" sz="2400" b="1" dirty="0">
                <a:latin typeface="Comic Sans MS" pitchFamily="66" charset="0"/>
              </a:rPr>
              <a:t>Он защищает </a:t>
            </a:r>
            <a:r>
              <a:rPr lang="ru-RU" sz="2400" b="1" dirty="0" smtClean="0">
                <a:latin typeface="Comic Sans MS" pitchFamily="66" charset="0"/>
              </a:rPr>
              <a:t>его от </a:t>
            </a:r>
            <a:r>
              <a:rPr lang="ru-RU" sz="2400" b="1" dirty="0">
                <a:latin typeface="Comic Sans MS" pitchFamily="66" charset="0"/>
              </a:rPr>
              <a:t>арктического холода и способствует улучшению плавучести. Ныряет на глубину до </a:t>
            </a:r>
            <a:r>
              <a:rPr lang="ru-RU" sz="2400" b="1" dirty="0" smtClean="0">
                <a:latin typeface="Comic Sans MS" pitchFamily="66" charset="0"/>
              </a:rPr>
              <a:t>200 м.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9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3" name="Picture 2" descr="http://ukranews.com/uploads/news/2014/01/15/20/c2617e6d583cf8655b53e55f7f97fb60bcd765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2" y="1937659"/>
            <a:ext cx="5616624" cy="415643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35166" y="1909210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Северный олень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2719" y="172624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Парнокопытное  </a:t>
            </a:r>
            <a:r>
              <a:rPr lang="ru-RU" sz="2400" b="1" dirty="0">
                <a:latin typeface="Comic Sans MS" pitchFamily="66" charset="0"/>
              </a:rPr>
              <a:t>млекопитающее животное. </a:t>
            </a:r>
            <a:r>
              <a:rPr lang="ru-RU" sz="2400" b="1" dirty="0" smtClean="0">
                <a:latin typeface="Comic Sans MS" pitchFamily="66" charset="0"/>
              </a:rPr>
              <a:t>Туловище вытянутое</a:t>
            </a:r>
            <a:r>
              <a:rPr lang="ru-RU" sz="2400" b="1" dirty="0">
                <a:latin typeface="Comic Sans MS" pitchFamily="66" charset="0"/>
              </a:rPr>
              <a:t>, приземистое. На шее </a:t>
            </a:r>
            <a:r>
              <a:rPr lang="ru-RU" sz="2400" b="1" dirty="0" smtClean="0">
                <a:latin typeface="Comic Sans MS" pitchFamily="66" charset="0"/>
              </a:rPr>
              <a:t>растёт </a:t>
            </a:r>
            <a:r>
              <a:rPr lang="ru-RU" sz="2400" b="1" dirty="0">
                <a:latin typeface="Comic Sans MS" pitchFamily="66" charset="0"/>
              </a:rPr>
              <a:t>грива. В зимний период у самцов нет рогов, а у самок </a:t>
            </a:r>
            <a:r>
              <a:rPr lang="ru-RU" sz="2400" b="1" dirty="0" smtClean="0">
                <a:latin typeface="Comic Sans MS" pitchFamily="66" charset="0"/>
              </a:rPr>
              <a:t>есть.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6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3074" name="Picture 2" descr="http://imagestun.com/wp-content/uploads/2013/12/05-300x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58900" y="1897272"/>
            <a:ext cx="5587539" cy="419681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98494" y="1895362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Морж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2718" y="172624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Очень </a:t>
            </a:r>
            <a:r>
              <a:rPr lang="ru-RU" sz="2400" b="1" dirty="0">
                <a:latin typeface="Comic Sans MS" pitchFamily="66" charset="0"/>
              </a:rPr>
              <a:t>крупное животное. </a:t>
            </a:r>
            <a:r>
              <a:rPr lang="ru-RU" sz="2400" b="1" dirty="0" smtClean="0">
                <a:latin typeface="Comic Sans MS" pitchFamily="66" charset="0"/>
              </a:rPr>
              <a:t>Длина тела может достигать 5 </a:t>
            </a:r>
            <a:r>
              <a:rPr lang="ru-RU" sz="2400" b="1" dirty="0" err="1" smtClean="0">
                <a:latin typeface="Comic Sans MS" pitchFamily="66" charset="0"/>
              </a:rPr>
              <a:t>метров.У</a:t>
            </a:r>
            <a:r>
              <a:rPr lang="ru-RU" sz="2400" b="1" dirty="0" smtClean="0">
                <a:latin typeface="Comic Sans MS" pitchFamily="66" charset="0"/>
              </a:rPr>
              <a:t> него </a:t>
            </a:r>
            <a:r>
              <a:rPr lang="ru-RU" sz="2400" b="1" dirty="0">
                <a:latin typeface="Comic Sans MS" pitchFamily="66" charset="0"/>
              </a:rPr>
              <a:t>есть </a:t>
            </a:r>
            <a:r>
              <a:rPr lang="ru-RU" sz="2400" b="1" dirty="0" smtClean="0">
                <a:latin typeface="Comic Sans MS" pitchFamily="66" charset="0"/>
              </a:rPr>
              <a:t>клыки, а на </a:t>
            </a:r>
            <a:r>
              <a:rPr lang="ru-RU" sz="2400" b="1" dirty="0">
                <a:latin typeface="Comic Sans MS" pitchFamily="66" charset="0"/>
              </a:rPr>
              <a:t>верхней губе растут толстые и длинные усы.</a:t>
            </a:r>
          </a:p>
        </p:txBody>
      </p:sp>
      <p:pic>
        <p:nvPicPr>
          <p:cNvPr id="30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3" name="Picture 2" descr="http://www.tepid.ru/images/murr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58902" y="1921312"/>
            <a:ext cx="5538013" cy="41727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43278" y="185474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Кайра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2718" y="172624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Гнездится </a:t>
            </a:r>
            <a:r>
              <a:rPr lang="ru-RU" sz="2400" b="1" dirty="0">
                <a:latin typeface="Comic Sans MS" pitchFamily="66" charset="0"/>
              </a:rPr>
              <a:t>на неприступных скалах. Крылья по отношению к телу маленькие. Верхняя часть её тела чёрная, нижняя – белая. Охотятся </a:t>
            </a:r>
            <a:r>
              <a:rPr lang="ru-RU" sz="2400" b="1" dirty="0" smtClean="0">
                <a:latin typeface="Comic Sans MS" pitchFamily="66" charset="0"/>
              </a:rPr>
              <a:t>только под </a:t>
            </a:r>
            <a:r>
              <a:rPr lang="ru-RU" sz="2400" b="1" dirty="0">
                <a:latin typeface="Comic Sans MS" pitchFamily="66" charset="0"/>
              </a:rPr>
              <a:t>водой. </a:t>
            </a:r>
          </a:p>
        </p:txBody>
      </p:sp>
      <p:pic>
        <p:nvPicPr>
          <p:cNvPr id="30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366243" y="1922120"/>
            <a:ext cx="5562626" cy="417197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8901" y="1827615"/>
            <a:ext cx="613502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Белуха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(полярный дельфин)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Крупное </a:t>
            </a:r>
            <a:r>
              <a:rPr lang="ru-RU" sz="2400" b="1" dirty="0">
                <a:latin typeface="Comic Sans MS" pitchFamily="66" charset="0"/>
              </a:rPr>
              <a:t>морское животное. Голова </a:t>
            </a:r>
            <a:r>
              <a:rPr lang="ru-RU" sz="2400" b="1" dirty="0" smtClean="0">
                <a:latin typeface="Comic Sans MS" pitchFamily="66" charset="0"/>
              </a:rPr>
              <a:t>относительно </a:t>
            </a:r>
            <a:r>
              <a:rPr lang="ru-RU" sz="2400" b="1" dirty="0">
                <a:latin typeface="Comic Sans MS" pitchFamily="66" charset="0"/>
              </a:rPr>
              <a:t>размеров тела небольшая. На ней имеется характерный лобный </a:t>
            </a:r>
            <a:r>
              <a:rPr lang="ru-RU" sz="2400" b="1" dirty="0" smtClean="0">
                <a:latin typeface="Comic Sans MS" pitchFamily="66" charset="0"/>
              </a:rPr>
              <a:t>выступ, </a:t>
            </a:r>
            <a:r>
              <a:rPr lang="ru-RU" sz="2400" b="1" dirty="0">
                <a:latin typeface="Comic Sans MS" pitchFamily="66" charset="0"/>
              </a:rPr>
              <a:t>но </a:t>
            </a:r>
            <a:r>
              <a:rPr lang="ru-RU" sz="2400" b="1" dirty="0" smtClean="0">
                <a:latin typeface="Comic Sans MS" pitchFamily="66" charset="0"/>
              </a:rPr>
              <a:t>клюва нет.</a:t>
            </a:r>
          </a:p>
        </p:txBody>
      </p:sp>
      <p:pic>
        <p:nvPicPr>
          <p:cNvPr id="26" name="Picture 6" descr="http://imagestun.com/wp-content/uploads/2013/12/05-300x20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tepid.ru/images/murres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s02.infourok.ru/uploads/ex/0eee/00016e7d-9d56fd69/hello_html_m183b5eaf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nemar.fludaskoli.is/andrea/files/2013/04/polar-bear-300x194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oimagea8.ydstatic.com/image?url=http://img.earthshots.org/2009/600/043.jpg&amp;product=PICDICT_EDIT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nimalsfoto.com/photo/c6/c62868578ac4350b1af4558bec9879a8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kranews.com/uploads/news/2014/01/15/20/c2617e6d583cf8655b53e55f7f97fb60bcd765e0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6" name="Picture 2" descr="https://ds02.infourok.ru/uploads/ex/0eee/00016e7d-9d56fd69/hello_html_m183b5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58902" y="1922120"/>
            <a:ext cx="5548482" cy="42439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95390" y="1827615"/>
            <a:ext cx="27401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Полярная сова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8702" y="172624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У птицы круглая голова и ярко-жёлтые глаза. Уши совсем небольшие – их практически невидно. Клюв окрашен в чёрный </a:t>
            </a:r>
            <a:r>
              <a:rPr lang="ru-RU" sz="2400" b="1" dirty="0" smtClean="0">
                <a:latin typeface="Comic Sans MS" pitchFamily="66" charset="0"/>
              </a:rPr>
              <a:t>цвет и почти </a:t>
            </a:r>
            <a:r>
              <a:rPr lang="ru-RU" sz="2400" b="1" dirty="0">
                <a:latin typeface="Comic Sans MS" pitchFamily="66" charset="0"/>
              </a:rPr>
              <a:t>полностью </a:t>
            </a:r>
            <a:r>
              <a:rPr lang="ru-RU" sz="2400" b="1" dirty="0" smtClean="0">
                <a:latin typeface="Comic Sans MS" pitchFamily="66" charset="0"/>
              </a:rPr>
              <a:t>закрыт.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2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1166998" y="6116915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417920" y="261443"/>
            <a:ext cx="8856984" cy="3960440"/>
            <a:chOff x="2509036" y="30942"/>
            <a:chExt cx="6138649" cy="2732813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509036" y="30942"/>
              <a:ext cx="6138649" cy="2732813"/>
            </a:xfrm>
            <a:prstGeom prst="cloudCallout">
              <a:avLst>
                <a:gd name="adj1" fmla="val 42904"/>
                <a:gd name="adj2" fmla="val 68670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6425" y="369534"/>
              <a:ext cx="5639573" cy="184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Ребята !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  На Земле есть </a:t>
              </a:r>
              <a:r>
                <a:rPr lang="ru-RU" sz="2800" b="1" dirty="0" smtClean="0">
                  <a:latin typeface="Comic Sans MS" pitchFamily="66" charset="0"/>
                </a:rPr>
                <a:t>ещё один холодный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район . Лежит он на крайнем юге- Южный </a:t>
              </a:r>
              <a:r>
                <a:rPr lang="ru-RU" sz="2800" b="1" dirty="0">
                  <a:latin typeface="Comic Sans MS" pitchFamily="66" charset="0"/>
                </a:rPr>
                <a:t>полюс. </a:t>
              </a:r>
              <a:r>
                <a:rPr lang="ru-RU" sz="2800" b="1" dirty="0" smtClean="0">
                  <a:latin typeface="Comic Sans MS" pitchFamily="66" charset="0"/>
                </a:rPr>
                <a:t>Весь год земля там покрыта снегом. Район Южного полюса </a:t>
              </a:r>
              <a:r>
                <a:rPr lang="ru-RU" sz="2800" b="1" dirty="0">
                  <a:latin typeface="Comic Sans MS" pitchFamily="66" charset="0"/>
                </a:rPr>
                <a:t>называют </a:t>
              </a:r>
              <a:r>
                <a:rPr lang="ru-RU" sz="2800" b="1" dirty="0" smtClean="0">
                  <a:latin typeface="Comic Sans MS" pitchFamily="66" charset="0"/>
                </a:rPr>
                <a:t>Антарктидой.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533531" y="3264148"/>
            <a:ext cx="2630092" cy="35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6025"/>
            <a:ext cx="2278782" cy="303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3918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0256" y="3141762"/>
            <a:ext cx="4700616" cy="36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712879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Антарктида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– наиболее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суровая область земного шара, для которой характерны низкие температуры воздуха, сильные ветры, снежные бури и туманы.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Весь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год её земля покрыта снегом.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Зимой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температура опускается до – 80 градусов.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Лето здесь холоднее нашей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зимы . Но несмотря  на такие суровые климатические условия, там тоже можно встретить животных.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0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-254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ildfrontier.ru/wp-content/uploads/2016/02/Pomornik5-300x20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ovelypets.by/sites/default/files/styles/rectangle_preview_middle__300x220_/public/facts/albatros.jpg?itok=YYDErr0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3944" y="189434"/>
            <a:ext cx="116305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Выбирайте любую картинку.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1166998" y="6116915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flipH="1">
            <a:off x="2350785" y="1111017"/>
            <a:ext cx="7416828" cy="3038858"/>
            <a:chOff x="3180470" y="2670310"/>
            <a:chExt cx="543484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47650"/>
                <a:gd name="adj2" fmla="val 59056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0470" y="3140411"/>
              <a:ext cx="5434848" cy="1173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Среди снегов и льда не голодает,</a:t>
              </a:r>
              <a:br>
                <a:rPr lang="ru-RU" sz="2800" b="1" dirty="0">
                  <a:latin typeface="Comic Sans MS" pitchFamily="66" charset="0"/>
                </a:rPr>
              </a:br>
              <a:r>
                <a:rPr lang="ru-RU" sz="2800" b="1" dirty="0">
                  <a:latin typeface="Comic Sans MS" pitchFamily="66" charset="0"/>
                </a:rPr>
                <a:t>За рыбой в холодную воду ныряет,</a:t>
              </a:r>
              <a:br>
                <a:rPr lang="ru-RU" sz="2800" b="1" dirty="0">
                  <a:latin typeface="Comic Sans MS" pitchFamily="66" charset="0"/>
                </a:rPr>
              </a:br>
              <a:r>
                <a:rPr lang="ru-RU" sz="2800" b="1" dirty="0">
                  <a:latin typeface="Comic Sans MS" pitchFamily="66" charset="0"/>
                </a:rPr>
                <a:t>Густая белая шерсть его спасает,</a:t>
              </a:r>
              <a:br>
                <a:rPr lang="ru-RU" sz="2800" b="1" dirty="0">
                  <a:latin typeface="Comic Sans MS" pitchFamily="66" charset="0"/>
                </a:rPr>
              </a:br>
              <a:r>
                <a:rPr lang="ru-RU" sz="2800" b="1" dirty="0">
                  <a:latin typeface="Comic Sans MS" pitchFamily="66" charset="0"/>
                </a:rPr>
                <a:t>От морозов согревает.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3607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58902" y="1922121"/>
            <a:ext cx="5544616" cy="4243977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1210" y="1889118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Пингвин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Пингвин не умеет </a:t>
            </a:r>
            <a:r>
              <a:rPr lang="ru-RU" sz="2400" b="1" dirty="0" smtClean="0">
                <a:latin typeface="Comic Sans MS" pitchFamily="66" charset="0"/>
              </a:rPr>
              <a:t>летать, зато отлично </a:t>
            </a:r>
            <a:r>
              <a:rPr lang="ru-RU" sz="2400" b="1" dirty="0">
                <a:latin typeface="Comic Sans MS" pitchFamily="66" charset="0"/>
              </a:rPr>
              <a:t>плавает. Своё единственное яйцо самка укладывает на свои широкие </a:t>
            </a:r>
            <a:r>
              <a:rPr lang="ru-RU" sz="2400" b="1" dirty="0" smtClean="0">
                <a:latin typeface="Comic Sans MS" pitchFamily="66" charset="0"/>
              </a:rPr>
              <a:t>лапы</a:t>
            </a:r>
            <a:r>
              <a:rPr lang="ru-RU" sz="2400" b="1" dirty="0">
                <a:latin typeface="Comic Sans MS" pitchFamily="66" charset="0"/>
              </a:rPr>
              <a:t>, а сверху накрывает животом.</a:t>
            </a: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58902" y="1937660"/>
            <a:ext cx="5544616" cy="415643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8902" y="1889118"/>
            <a:ext cx="6084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Морской леопард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Один </a:t>
            </a:r>
            <a:r>
              <a:rPr lang="ru-RU" sz="2400" b="1" dirty="0">
                <a:latin typeface="Comic Sans MS" pitchFamily="66" charset="0"/>
              </a:rPr>
              <a:t>из самых опасных, сильных и свирепых хищников. Голова несколько приплюснутой формы, пасть имеет два ряда мощных зубов с </a:t>
            </a:r>
            <a:r>
              <a:rPr lang="ru-RU" sz="2400" b="1" dirty="0" smtClean="0">
                <a:latin typeface="Comic Sans MS" pitchFamily="66" charset="0"/>
              </a:rPr>
              <a:t>клыками.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58902" y="1937660"/>
            <a:ext cx="5544616" cy="415643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8902" y="1889118"/>
            <a:ext cx="6084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Южный морской слон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Животное обладает грубой морщинистой кожей. Сверху её покрывает редкий, жёсткий и короткий мех тёмно-бурого цвета. Живут эти животные </a:t>
            </a:r>
            <a:r>
              <a:rPr lang="ru-RU" sz="2400" b="1" dirty="0" smtClean="0">
                <a:latin typeface="Comic Sans MS" pitchFamily="66" charset="0"/>
              </a:rPr>
              <a:t>20 </a:t>
            </a:r>
            <a:r>
              <a:rPr lang="ru-RU" sz="2400" b="1" dirty="0">
                <a:latin typeface="Comic Sans MS" pitchFamily="66" charset="0"/>
              </a:rPr>
              <a:t>лет.</a:t>
            </a: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58902" y="1937659"/>
            <a:ext cx="5544616" cy="415643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6854" y="1889118"/>
            <a:ext cx="6084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Тюлень-</a:t>
            </a:r>
            <a:r>
              <a:rPr lang="ru-RU" sz="2800" b="1" spc="50" dirty="0" err="1" smtClean="0">
                <a:ln w="11430"/>
                <a:solidFill>
                  <a:srgbClr val="7030A0"/>
                </a:solidFill>
                <a:latin typeface="Comic Sans MS" pitchFamily="66" charset="0"/>
              </a:rPr>
              <a:t>крабоед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Морда у тюленя вытянутая, зубы имеют своеобразные выступающие зазубрины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r>
              <a:rPr lang="ru-RU" sz="2400" b="1" dirty="0">
                <a:latin typeface="Comic Sans MS" pitchFamily="66" charset="0"/>
              </a:rPr>
              <a:t> Шкура зверя в течении года меняет свой цвет. Продолжительность жизни </a:t>
            </a:r>
            <a:r>
              <a:rPr lang="ru-RU" sz="2400" b="1" dirty="0" smtClean="0">
                <a:latin typeface="Comic Sans MS" pitchFamily="66" charset="0"/>
              </a:rPr>
              <a:t>25 лет.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60256" y="1937659"/>
            <a:ext cx="5541908" cy="415643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34966" y="5570870"/>
            <a:ext cx="6084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Морской котик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Изящный </a:t>
            </a:r>
            <a:r>
              <a:rPr lang="ru-RU" sz="2400" b="1" dirty="0">
                <a:latin typeface="Comic Sans MS" pitchFamily="66" charset="0"/>
              </a:rPr>
              <a:t>зверь довольно больших размеров. Окраска меха у большинства зверей серовато-коричневая, брюхо всегда светлее боков и спины. </a:t>
            </a: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256" y="1922121"/>
            <a:ext cx="5541908" cy="417196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3434" y="1925909"/>
            <a:ext cx="60841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Снежный буревестник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Небольшая белоснежная птица. Клюв </a:t>
            </a:r>
            <a:r>
              <a:rPr lang="ru-RU" sz="2400" b="1" dirty="0" smtClean="0">
                <a:latin typeface="Comic Sans MS" pitchFamily="66" charset="0"/>
              </a:rPr>
              <a:t>чёрного цвета, очень </a:t>
            </a:r>
            <a:r>
              <a:rPr lang="ru-RU" sz="2400" b="1" dirty="0">
                <a:latin typeface="Comic Sans MS" pitchFamily="66" charset="0"/>
              </a:rPr>
              <a:t>крепкий и на конце загнут. На верхней части клюва располагается короткая полая трубка.</a:t>
            </a:r>
          </a:p>
        </p:txBody>
      </p:sp>
      <p:pic>
        <p:nvPicPr>
          <p:cNvPr id="1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4" name="Picture 6" descr="http://wildfrontier.ru/wp-content/uploads/2016/02/Pomornik5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1" y="1922120"/>
            <a:ext cx="5577311" cy="417197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82089" y="1909210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Поморник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Длина </a:t>
            </a:r>
            <a:r>
              <a:rPr lang="ru-RU" sz="2400" b="1" dirty="0">
                <a:latin typeface="Comic Sans MS" pitchFamily="66" charset="0"/>
              </a:rPr>
              <a:t>тела птицы составляет 55 см. Размах крыльев </a:t>
            </a:r>
            <a:r>
              <a:rPr lang="ru-RU" sz="2400" b="1" dirty="0" smtClean="0">
                <a:latin typeface="Comic Sans MS" pitchFamily="66" charset="0"/>
              </a:rPr>
              <a:t>достигает </a:t>
            </a:r>
            <a:r>
              <a:rPr lang="ru-RU" sz="2400" b="1" dirty="0">
                <a:latin typeface="Comic Sans MS" pitchFamily="66" charset="0"/>
              </a:rPr>
              <a:t>135 см. Клюв крепкий, с острыми краями, загнутый на конце. </a:t>
            </a:r>
            <a:r>
              <a:rPr lang="ru-RU" sz="2400" b="1" dirty="0" smtClean="0">
                <a:latin typeface="Comic Sans MS" pitchFamily="66" charset="0"/>
              </a:rPr>
              <a:t>Живут птицы около </a:t>
            </a:r>
            <a:r>
              <a:rPr lang="ru-RU" sz="2400" b="1" dirty="0">
                <a:latin typeface="Comic Sans MS" pitchFamily="66" charset="0"/>
              </a:rPr>
              <a:t>40 лет.</a:t>
            </a:r>
          </a:p>
        </p:txBody>
      </p:sp>
      <p:pic>
        <p:nvPicPr>
          <p:cNvPr id="1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ildfrontier.ru/wp-content/uploads/2016/02/Pomornik5-300x2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lovelypets.by/sites/default/files/styles/rectangle_preview_middle__300x220_/public/facts/albatros.jpg?itok=YYDErr0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1.s7.arpaddr.com/2/03/75/810954025417311924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902" y="1922121"/>
            <a:ext cx="5544616" cy="4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1210" y="5642878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Альбатрос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Очень </a:t>
            </a:r>
            <a:r>
              <a:rPr lang="ru-RU" sz="2400" b="1" dirty="0">
                <a:latin typeface="Comic Sans MS" pitchFamily="66" charset="0"/>
              </a:rPr>
              <a:t>большая и сильная птица. Крылья </a:t>
            </a:r>
            <a:r>
              <a:rPr lang="ru-RU" sz="2400" b="1" dirty="0" smtClean="0">
                <a:latin typeface="Comic Sans MS" pitchFamily="66" charset="0"/>
              </a:rPr>
              <a:t>очень </a:t>
            </a:r>
            <a:r>
              <a:rPr lang="ru-RU" sz="2400" b="1" dirty="0">
                <a:latin typeface="Comic Sans MS" pitchFamily="66" charset="0"/>
              </a:rPr>
              <a:t>жёсткие и имеют дугообразную форму. </a:t>
            </a:r>
            <a:r>
              <a:rPr lang="ru-RU" sz="2400" b="1" dirty="0" smtClean="0">
                <a:latin typeface="Comic Sans MS" pitchFamily="66" charset="0"/>
              </a:rPr>
              <a:t>Клюв </a:t>
            </a:r>
            <a:r>
              <a:rPr lang="ru-RU" sz="2400" b="1" dirty="0">
                <a:latin typeface="Comic Sans MS" pitchFamily="66" charset="0"/>
              </a:rPr>
              <a:t>большой, конец </a:t>
            </a:r>
            <a:r>
              <a:rPr lang="ru-RU" sz="2400" b="1" dirty="0" smtClean="0">
                <a:latin typeface="Comic Sans MS" pitchFamily="66" charset="0"/>
              </a:rPr>
              <a:t>загнут</a:t>
            </a:r>
            <a:r>
              <a:rPr lang="ru-RU" sz="2400" b="1" dirty="0">
                <a:latin typeface="Comic Sans MS" pitchFamily="66" charset="0"/>
              </a:rPr>
              <a:t>, а края острые. </a:t>
            </a:r>
          </a:p>
        </p:txBody>
      </p:sp>
      <p:pic>
        <p:nvPicPr>
          <p:cNvPr id="23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1" y="1413570"/>
            <a:ext cx="1459948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592" y="2623581"/>
            <a:ext cx="1467466" cy="98483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3849692"/>
            <a:ext cx="1459948" cy="975245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22517" y="1429981"/>
            <a:ext cx="1477344" cy="98428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5592" y="267498"/>
            <a:ext cx="1474984" cy="98332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522517" y="248765"/>
            <a:ext cx="1414968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ildfrontier.ru/wp-content/uploads/2016/02/Pomornik5-300x200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518" y="2621310"/>
            <a:ext cx="1477344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lovelypets.by/sites/default/files/styles/rectangle_preview_middle__300x220_/public/facts/albatros.jpg?itok=YYDErr0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517" y="3717826"/>
            <a:ext cx="1477344" cy="1083386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11166998" y="6116915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estreferat.ru/images/paper/92/14/954149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5"/>
          <a:stretch/>
        </p:blipFill>
        <p:spPr bwMode="auto">
          <a:xfrm>
            <a:off x="3214886" y="782243"/>
            <a:ext cx="5042463" cy="49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929" y="90531"/>
            <a:ext cx="99203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Северный полюс- Арктика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606" y="5943101"/>
            <a:ext cx="99203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Южный полюс- </a:t>
            </a:r>
            <a:r>
              <a:rPr lang="ru-RU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Андарктида</a:t>
            </a:r>
            <a:endParaRPr lang="ru-RU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736116" y="736862"/>
            <a:ext cx="503106" cy="31666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0"/>
          </p:cNvCxnSpPr>
          <p:nvPr/>
        </p:nvCxnSpPr>
        <p:spPr>
          <a:xfrm flipV="1">
            <a:off x="5654794" y="5302002"/>
            <a:ext cx="81322" cy="6410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019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66248" y="761069"/>
            <a:ext cx="6169318" cy="3028765"/>
            <a:chOff x="3166248" y="760894"/>
            <a:chExt cx="5429288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5429288" cy="3028064"/>
            </a:xfrm>
            <a:prstGeom prst="cloudCallout">
              <a:avLst>
                <a:gd name="adj1" fmla="val -74924"/>
                <a:gd name="adj2" fmla="val 67300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606" y="1612379"/>
              <a:ext cx="5040560" cy="138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Теперь я знаю, что мой друг Умка живёт в Арктике на Северном полюсе.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2834548" y="623971"/>
            <a:ext cx="6307984" cy="3302959"/>
            <a:chOff x="3185070" y="1000108"/>
            <a:chExt cx="5410466" cy="1967265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5070" y="1000108"/>
              <a:ext cx="5410466" cy="1967265"/>
            </a:xfrm>
            <a:prstGeom prst="cloudCallout">
              <a:avLst>
                <a:gd name="adj1" fmla="val -58605"/>
                <a:gd name="adj2" fmla="val 66672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5777" y="1404607"/>
              <a:ext cx="4765397" cy="10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Всё верно, Вопросик. А как ты думаешь может ли белый медведь охотиться на пингвинов?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762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854846" y="761069"/>
            <a:ext cx="6408712" cy="3028765"/>
            <a:chOff x="3166248" y="760894"/>
            <a:chExt cx="6061073" cy="3028064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6061073" cy="3028064"/>
            </a:xfrm>
            <a:prstGeom prst="cloudCallout">
              <a:avLst>
                <a:gd name="adj1" fmla="val -62682"/>
                <a:gd name="adj2" fmla="val 3622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902" y="1053287"/>
              <a:ext cx="5732215" cy="22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Я знаю, это мой друг-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Умка.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Ребята! Он приглашает нас к себе в гости .А где он живёт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я не знаю.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2206774" y="339042"/>
            <a:ext cx="7416828" cy="3450791"/>
            <a:chOff x="3180470" y="2670310"/>
            <a:chExt cx="5434848" cy="2418909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3186030" y="2670310"/>
              <a:ext cx="5429288" cy="2418909"/>
            </a:xfrm>
            <a:prstGeom prst="cloudCallout">
              <a:avLst>
                <a:gd name="adj1" fmla="val -47650"/>
                <a:gd name="adj2" fmla="val 59056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0470" y="3160154"/>
              <a:ext cx="5434848" cy="1272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А это сейчас мы с вами и узнаем.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Но прежде , чем отправиться к нему в гости, нужно подумать какие вещи взять с собой в дорогу.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1202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694606" y="761069"/>
            <a:ext cx="5400600" cy="2308684"/>
            <a:chOff x="3166248" y="760894"/>
            <a:chExt cx="4378458" cy="230815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760894"/>
              <a:ext cx="4378458" cy="2308151"/>
            </a:xfrm>
            <a:prstGeom prst="cloudCallout">
              <a:avLst>
                <a:gd name="adj1" fmla="val -35256"/>
                <a:gd name="adj2" fmla="val 8685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8932" y="1053287"/>
              <a:ext cx="3912256" cy="181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Конечно нет! Медведи живут на Северном полюсе, а пингвины- 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на Южном.</a:t>
              </a:r>
            </a:p>
          </p:txBody>
        </p:sp>
      </p:grpSp>
      <p:pic>
        <p:nvPicPr>
          <p:cNvPr id="20" name="Picture 6" descr="http://www.bestreferat.ru/images/paper/92/14/954149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5"/>
          <a:stretch/>
        </p:blipFill>
        <p:spPr bwMode="auto">
          <a:xfrm>
            <a:off x="6104814" y="1701602"/>
            <a:ext cx="3813963" cy="37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vfl.ru/ii/1451587107/c500aeec/10922312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1" y="352415"/>
            <a:ext cx="2337048" cy="14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kid.com/images/33/penguin-clipart-transparent-clipart-panda-free-clipart-images-gZF6A0-clipart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8165"/>
          <a:stretch/>
        </p:blipFill>
        <p:spPr bwMode="auto">
          <a:xfrm>
            <a:off x="7319342" y="5085978"/>
            <a:ext cx="1152128" cy="15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050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tor92.ru/upload/iblock/ab9/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5" y="333450"/>
            <a:ext cx="3669154" cy="24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4design.ru/uploads/images/Kids/preview/Kids_24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3718119"/>
            <a:ext cx="3086121" cy="30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ix.com/wp-content/uploads/2016/04/Umbrella-clipart-free-clipart-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477466"/>
            <a:ext cx="2177483" cy="19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jp11.r0tt.com/t_89d08650-4bc2-11e2-a7d0-f535d6c000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46" y="2614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reatlakeskidsenergy.com/images/351_saint-patricks-day-clipart-free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321">
            <a:off x="3448295" y="4461168"/>
            <a:ext cx="2403952" cy="19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ip-birds.ru/uploads/fotos/5324b394d15a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76" y="117426"/>
            <a:ext cx="3091281" cy="273799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5.bigstockphoto.com/thumbs/2/3/5/small2/5326466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4278376"/>
            <a:ext cx="2867270" cy="21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ipartster.com/images/265/flipper-clipart-clipart-panda-free-clipart-images-FjtV7O-clipart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71" y="4394434"/>
            <a:ext cx="2048659" cy="19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285" y="2640901"/>
            <a:ext cx="116305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Выбирайте предметы, которые нужны для путешествия.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86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342678" y="189435"/>
            <a:ext cx="8856984" cy="5328591"/>
            <a:chOff x="2456887" y="521345"/>
            <a:chExt cx="6138649" cy="2854763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2456887" y="521345"/>
              <a:ext cx="6138649" cy="2507562"/>
            </a:xfrm>
            <a:prstGeom prst="cloudCallout">
              <a:avLst>
                <a:gd name="adj1" fmla="val 44119"/>
                <a:gd name="adj2" fmla="val 39733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0723" y="770968"/>
              <a:ext cx="5535275" cy="260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Ребята !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  На Земле есть очень холодный район - побережье Северного Ледовитого океана. Северный полюс. Большая часть его постоянно покрыта льдом и снегом. Район Северного Ледовитого океана с  расположенными здесь островами называют Арктикой.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4097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3944" y="189434"/>
            <a:ext cx="116305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Северный полюс. Арктика.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www.vokrugsveta.ru/img/cmn/2006/10/18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32" y="1485578"/>
            <a:ext cx="76894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74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0256" y="3141762"/>
            <a:ext cx="4700616" cy="36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88215" y="261442"/>
            <a:ext cx="7128791" cy="6408712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Эта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территория отличается  своеобразной погодой.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Здесь долгая зима и очень короткое лето с белыми ночами,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когда солнце почти не уходит с неба. Снег лежит почти круглый год.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 середины октября до конца февраля здесь царит долгая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полярная ночь, когда солнца не видно. Температура в это </a:t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время может опускаться до – 60 градусов.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Но несмотря на это, там можно встретить некоторых животных.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070598" y="189434"/>
            <a:ext cx="857256" cy="5716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38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8" name="Picture 6" descr="http://imagestun.com/wp-content/uploads/2013/12/05-300x20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emar.fludaskoli.is/andrea/files/2013/04/polar-bear-300x194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imagea8.ydstatic.com/image?url=http://img.earthshots.org/2009/600/043.jpg&amp;product=PICDICT_EDIT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animalsfoto.com/photo/c6/c62868578ac4350b1af4558bec9879a8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kranews.com/uploads/news/2014/01/15/20/c2617e6d583cf8655b53e55f7f97fb60bcd765e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epid.ru/images/murres2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-254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2.infourok.ru/uploads/ex/0eee/00016e7d-9d56fd69/hello_html_m183b5eaf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44" y="189434"/>
            <a:ext cx="116305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Выбирайте любую картинку.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9"/>
          <a:stretch/>
        </p:blipFill>
        <p:spPr>
          <a:xfrm>
            <a:off x="782122" y="1239098"/>
            <a:ext cx="10598456" cy="5613171"/>
          </a:xfrm>
          <a:prstGeom prst="rect">
            <a:avLst/>
          </a:prstGeom>
        </p:spPr>
      </p:pic>
      <p:pic>
        <p:nvPicPr>
          <p:cNvPr id="13" name="Picture 2" descr="http://nemar.fludaskoli.is/andrea/files/2013/04/polar-bear-300x19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358902" y="1937659"/>
            <a:ext cx="5589624" cy="415643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79718" y="1845618"/>
            <a:ext cx="3311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Белый медведь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9550" y="172624"/>
            <a:ext cx="860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Один </a:t>
            </a:r>
            <a:r>
              <a:rPr lang="ru-RU" sz="2400" b="1" dirty="0">
                <a:latin typeface="Comic Sans MS" pitchFamily="66" charset="0"/>
              </a:rPr>
              <a:t>из самых крупных наземных хищников. </a:t>
            </a:r>
            <a:r>
              <a:rPr lang="ru-RU" sz="2400" b="1" dirty="0" smtClean="0">
                <a:latin typeface="Comic Sans MS" pitchFamily="66" charset="0"/>
              </a:rPr>
              <a:t>Его </a:t>
            </a:r>
            <a:r>
              <a:rPr lang="ru-RU" sz="2400" b="1" dirty="0">
                <a:latin typeface="Comic Sans MS" pitchFamily="66" charset="0"/>
              </a:rPr>
              <a:t>длина достигает 3 м, масса до 1000 кг. Всю жизнь они проводят во льдах и в воде </a:t>
            </a:r>
            <a:r>
              <a:rPr lang="ru-RU" sz="2400" b="1" dirty="0" smtClean="0">
                <a:latin typeface="Comic Sans MS" pitchFamily="66" charset="0"/>
              </a:rPr>
              <a:t>. Отличные пловцы.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9" name="Picture 2" descr="http://nemar.fludaskoli.is/andrea/files/2013/04/polar-bear-300x194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248765"/>
            <a:ext cx="1474984" cy="102078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oimagea8.ydstatic.com/image?url=http://img.earthshots.org/2009/600/043.jpg&amp;product=PICDICT_EDI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45592" y="1413570"/>
            <a:ext cx="1474984" cy="1048178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animalsfoto.com/photo/c6/c62868578ac4350b1af4558bec9879a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2565698"/>
            <a:ext cx="1467466" cy="1100599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kranews.com/uploads/news/2014/01/15/20/c2617e6d583cf8655b53e55f7f97fb60bcd765e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2" y="3789834"/>
            <a:ext cx="1459948" cy="1094961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4" descr="http://wildfrontier.ru/wp-content/uploads/2016/02/Pomornik5-300x200.jpg"/>
          <p:cNvSpPr>
            <a:spLocks noChangeAspect="1" noChangeArrowheads="1"/>
          </p:cNvSpPr>
          <p:nvPr/>
        </p:nvSpPr>
        <p:spPr bwMode="auto">
          <a:xfrm>
            <a:off x="-254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6" descr="http://imagestun.com/wp-content/uploads/2013/12/05-300x20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10" y="248765"/>
            <a:ext cx="1477344" cy="1014443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tepid.ru/images/murres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50509" y="1413570"/>
            <a:ext cx="1477344" cy="1017102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ds02.infourok.ru/uploads/ex/0eee/00016e7d-9d56fd69/hello_html_m183b5eaf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43327" y="3784806"/>
            <a:ext cx="1447343" cy="101314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0450508" y="2621310"/>
            <a:ext cx="1440161" cy="952500"/>
          </a:xfrm>
          <a:prstGeom prst="rect">
            <a:avLst/>
          </a:prstGeom>
          <a:noFill/>
          <a:ln>
            <a:solidFill>
              <a:srgbClr val="79D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672</Words>
  <Application>Microsoft Office PowerPoint</Application>
  <PresentationFormat>Произвольный</PresentationFormat>
  <Paragraphs>75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к уроку окружающего мира,  1 класс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Юзер</cp:lastModifiedBy>
  <cp:revision>120</cp:revision>
  <dcterms:created xsi:type="dcterms:W3CDTF">2016-11-11T12:35:51Z</dcterms:created>
  <dcterms:modified xsi:type="dcterms:W3CDTF">2023-04-01T11:16:16Z</dcterms:modified>
</cp:coreProperties>
</file>